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  <p:sldMasterId id="2147484012" r:id="rId2"/>
  </p:sldMasterIdLst>
  <p:notesMasterIdLst>
    <p:notesMasterId r:id="rId18"/>
  </p:notesMasterIdLst>
  <p:handoutMasterIdLst>
    <p:handoutMasterId r:id="rId19"/>
  </p:handoutMasterIdLst>
  <p:sldIdLst>
    <p:sldId id="259" r:id="rId3"/>
    <p:sldId id="305" r:id="rId4"/>
    <p:sldId id="306" r:id="rId5"/>
    <p:sldId id="307" r:id="rId6"/>
    <p:sldId id="276" r:id="rId7"/>
    <p:sldId id="280" r:id="rId8"/>
    <p:sldId id="310" r:id="rId9"/>
    <p:sldId id="313" r:id="rId10"/>
    <p:sldId id="312" r:id="rId11"/>
    <p:sldId id="311" r:id="rId12"/>
    <p:sldId id="273" r:id="rId13"/>
    <p:sldId id="286" r:id="rId14"/>
    <p:sldId id="304" r:id="rId15"/>
    <p:sldId id="264" r:id="rId16"/>
    <p:sldId id="297" r:id="rId17"/>
  </p:sldIdLst>
  <p:sldSz cx="9144000" cy="6858000" type="screen4x3"/>
  <p:notesSz cx="6797675" cy="9928225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434" userDrawn="1">
          <p15:clr>
            <a:srgbClr val="A4A3A4"/>
          </p15:clr>
        </p15:guide>
        <p15:guide id="2" pos="1927" userDrawn="1">
          <p15:clr>
            <a:srgbClr val="A4A3A4"/>
          </p15:clr>
        </p15:guide>
        <p15:guide id="4" pos="3833" userDrawn="1">
          <p15:clr>
            <a:srgbClr val="A4A3A4"/>
          </p15:clr>
        </p15:guide>
        <p15:guide id="7" orient="horz" pos="2886" userDrawn="1">
          <p15:clr>
            <a:srgbClr val="A4A3A4"/>
          </p15:clr>
        </p15:guide>
        <p15:guide id="8" pos="2880" userDrawn="1">
          <p15:clr>
            <a:srgbClr val="F26B43"/>
          </p15:clr>
        </p15:guide>
        <p15:guide id="9" orient="horz" pos="2160" userDrawn="1">
          <p15:clr>
            <a:srgbClr val="F26B43"/>
          </p15:clr>
        </p15:guide>
        <p15:guide id="10" pos="317" userDrawn="1">
          <p15:clr>
            <a:srgbClr val="A4A3A4"/>
          </p15:clr>
        </p15:guide>
        <p15:guide id="11" orient="horz" pos="3612" userDrawn="1">
          <p15:clr>
            <a:srgbClr val="A4A3A4"/>
          </p15:clr>
        </p15:guide>
        <p15:guide id="12" pos="5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 Bohnstedt" initials="TB" lastIdx="1" clrIdx="0">
    <p:extLst>
      <p:ext uri="{19B8F6BF-5375-455C-9EA6-DF929625EA0E}">
        <p15:presenceInfo xmlns:p15="http://schemas.microsoft.com/office/powerpoint/2012/main" userId="b8d88141ba79fa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A7"/>
    <a:srgbClr val="0053A8"/>
    <a:srgbClr val="1F497D"/>
    <a:srgbClr val="969696"/>
    <a:srgbClr val="7F7F7F"/>
    <a:srgbClr val="003366"/>
    <a:srgbClr val="333333"/>
    <a:srgbClr val="3379CD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69" autoAdjust="0"/>
    <p:restoredTop sz="97103" autoAdjust="0"/>
  </p:normalViewPr>
  <p:slideViewPr>
    <p:cSldViewPr snapToGrid="0" snapToObjects="1">
      <p:cViewPr>
        <p:scale>
          <a:sx n="177" d="100"/>
          <a:sy n="177" d="100"/>
        </p:scale>
        <p:origin x="208" y="120"/>
      </p:cViewPr>
      <p:guideLst>
        <p:guide orient="horz" pos="1434"/>
        <p:guide pos="1927"/>
        <p:guide pos="3833"/>
        <p:guide orient="horz" pos="2886"/>
        <p:guide pos="2880"/>
        <p:guide orient="horz" pos="2160"/>
        <p:guide pos="317"/>
        <p:guide orient="horz" pos="3612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55" d="100"/>
          <a:sy n="155" d="100"/>
        </p:scale>
        <p:origin x="5736" y="2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6T21:58:43.27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F4CE34AF-0455-6344-B0C6-9581C4DA5CBD}" type="datetime1">
              <a:rPr lang="de-DE"/>
              <a:pPr>
                <a:defRPr/>
              </a:pPr>
              <a:t>17.07.20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1067DA5A-3172-524A-B3CB-3A5E4F6165C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79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4D19A131-0F5B-F346-8BC5-038FE8980393}" type="datetime1">
              <a:rPr lang="de-DE"/>
              <a:pPr>
                <a:defRPr/>
              </a:pPr>
              <a:t>17.07.20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16463"/>
            <a:ext cx="5435600" cy="44688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32CE4A6F-841F-C345-9C27-E8776DAA2DF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6266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NIST_database#cite_note-2" TargetMode="External"/><Relationship Id="rId3" Type="http://schemas.openxmlformats.org/officeDocument/2006/relationships/hyperlink" Target="https://en.wikipedia.org/wiki/National_Institute_of_Standards_and_Technology" TargetMode="External"/><Relationship Id="rId7" Type="http://schemas.openxmlformats.org/officeDocument/2006/relationships/hyperlink" Target="https://en.wikipedia.org/wiki/MNIST_database#cite_note-1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mage_processing" TargetMode="External"/><Relationship Id="rId11" Type="http://schemas.openxmlformats.org/officeDocument/2006/relationships/hyperlink" Target="https://en.wikipedia.org/wiki/MNIST_database#cite_note-4" TargetMode="External"/><Relationship Id="rId5" Type="http://schemas.openxmlformats.org/officeDocument/2006/relationships/hyperlink" Target="https://en.wikipedia.org/wiki/Training_set" TargetMode="External"/><Relationship Id="rId10" Type="http://schemas.openxmlformats.org/officeDocument/2006/relationships/hyperlink" Target="https://en.wikipedia.org/wiki/MNIST_database#cite_note-3" TargetMode="External"/><Relationship Id="rId4" Type="http://schemas.openxmlformats.org/officeDocument/2006/relationships/hyperlink" Target="https://en.wikipedia.org/wiki/Database" TargetMode="External"/><Relationship Id="rId9" Type="http://schemas.openxmlformats.org/officeDocument/2006/relationships/hyperlink" Target="https://en.wikipedia.org/wiki/Machine_learning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10593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2.0324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480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Read the Title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 impressive</a:t>
            </a:r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applications triggered my motivation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656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the countless </a:t>
            </a:r>
            <a:r>
              <a:rPr lang="en-GB" sz="12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opportiones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, and the </a:t>
            </a:r>
            <a:r>
              <a:rPr lang="en-GB" sz="12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difficulits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in mind I asked myself if I can  ....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Can we generate real looking images?</a:t>
            </a:r>
          </a:p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Can we introduce enough inter-class variance for training?</a:t>
            </a:r>
          </a:p>
          <a:p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while using the </a:t>
            </a:r>
            <a:r>
              <a:rPr lang="en-GB" sz="12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foundamentals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GB" sz="12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realted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work I have found</a:t>
            </a:r>
            <a:endParaRPr lang="en-GB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019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 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MNIST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database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(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Modified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3" tooltip="National Institute of Standards and Technology"/>
              </a:rPr>
              <a:t>National Institute of Standards and Technology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database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)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a large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4" tooltip="Database"/>
              </a:rPr>
              <a:t>database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handwritten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digits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commonly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used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5" tooltip="Training set"/>
              </a:rPr>
              <a:t>training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various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6" tooltip="Image processing"/>
              </a:rPr>
              <a:t>image processing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systems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</a:t>
            </a:r>
            <a:r>
              <a:rPr lang="de-DE" sz="1200" b="0" i="0" u="none" strike="noStrike" kern="120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7"/>
              </a:rPr>
              <a:t>[1]</a:t>
            </a:r>
            <a:r>
              <a:rPr lang="de-DE" sz="1200" b="0" i="0" u="none" strike="noStrike" kern="120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8"/>
              </a:rPr>
              <a:t>[2]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The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database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also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widely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used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training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and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testing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in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field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9" tooltip="Machine learning"/>
              </a:rPr>
              <a:t>machine learning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</a:t>
            </a:r>
            <a:r>
              <a:rPr lang="de-DE" sz="1200" b="0" i="0" u="none" strike="noStrike" kern="120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10"/>
              </a:rPr>
              <a:t>[3]</a:t>
            </a:r>
            <a:r>
              <a:rPr lang="de-DE" sz="1200" b="0" i="0" u="none" strike="noStrike" kern="120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11"/>
              </a:rPr>
              <a:t>[4]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 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used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because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was simple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enough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start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with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while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has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sample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general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difficulites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when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comes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gan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training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other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data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sets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</a:t>
            </a:r>
          </a:p>
          <a:p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But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without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difficulites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more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challengin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datasets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as</a:t>
            </a:r>
            <a:r>
              <a:rPr lang="de-DE" sz="12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a high </a:t>
            </a:r>
            <a:r>
              <a:rPr lang="de-DE" sz="1200" b="0" i="0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resuliton</a:t>
            </a:r>
            <a:endParaRPr lang="en-GB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083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how I got from one Problem to another</a:t>
            </a:r>
          </a:p>
          <a:p>
            <a:endParaRPr lang="en-GB" dirty="0"/>
          </a:p>
          <a:p>
            <a:r>
              <a:rPr lang="en-GB" dirty="0"/>
              <a:t>Had a large Dataset (Large</a:t>
            </a:r>
            <a:r>
              <a:rPr lang="en-GB" baseline="0" dirty="0"/>
              <a:t> because of the high </a:t>
            </a:r>
            <a:r>
              <a:rPr lang="en-GB" baseline="0" dirty="0" err="1"/>
              <a:t>resuliton</a:t>
            </a:r>
            <a:r>
              <a:rPr lang="en-GB" baseline="0" dirty="0"/>
              <a:t>)</a:t>
            </a:r>
          </a:p>
          <a:p>
            <a:r>
              <a:rPr lang="en-GB" baseline="0" dirty="0"/>
              <a:t>Models was unstable</a:t>
            </a:r>
          </a:p>
          <a:p>
            <a:r>
              <a:rPr lang="en-GB" baseline="0" dirty="0"/>
              <a:t>Difficult to Tune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479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Second </a:t>
            </a:r>
            <a:r>
              <a:rPr lang="en-GB" dirty="0" err="1"/>
              <a:t>szenerio</a:t>
            </a:r>
            <a:r>
              <a:rPr lang="en-GB" dirty="0"/>
              <a:t>: we are not loner in the past such we want to improve our processes in industry 4.0 in order to build a bridge</a:t>
            </a:r>
          </a:p>
          <a:p>
            <a:r>
              <a:rPr lang="en-GB" dirty="0"/>
              <a:t>- Backstep to motivation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681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600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Image-</a:t>
            </a:r>
            <a:r>
              <a:rPr lang="de-DE" dirty="0" err="1"/>
              <a:t>to</a:t>
            </a:r>
            <a:r>
              <a:rPr lang="de-DE" dirty="0"/>
              <a:t>-Image Translation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Adversarial</a:t>
            </a:r>
            <a:r>
              <a:rPr lang="de-DE" dirty="0"/>
              <a:t> Networks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12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For example 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so called 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Image-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-Image Translation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Founded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Jun-Yan Zhu in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their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2017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paper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titled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“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3"/>
              </a:rPr>
              <a:t>Unpaired Image-to-Image Translation using Cycle-Consistent Adversarial Networks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” </a:t>
            </a:r>
            <a:endParaRPr lang="de-DE" sz="1200" b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Translation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from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artistic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painting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style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photographs</a:t>
            </a:r>
            <a:endParaRPr lang="de-DE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Translation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from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Summer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Winter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Translation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from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photographs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artistic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painting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style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from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different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artists</a:t>
            </a:r>
            <a:endParaRPr lang="de-DE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200" b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1745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For example 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so called 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Text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Image</a:t>
            </a:r>
            <a:r>
              <a:rPr lang="de-DE" sz="1200" b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Synthesis</a:t>
            </a:r>
            <a:endParaRPr lang="de-DE" sz="1200" b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Founded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Han Zhang, et al. in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their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2016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paper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titled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“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3"/>
              </a:rPr>
              <a:t>StackGAN: Text to Photo-realistic Image Synthesis with Stacked Generative Adversarial Networks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”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use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GANs,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specifically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their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StackGAN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realistic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looking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photographs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from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textual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descriptions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simple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objects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like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birds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and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flowers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445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Founded by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Christian Ledig, et al. in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their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2016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paper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titled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“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3"/>
              </a:rPr>
              <a:t>Photo-Realistic Single Image Super-Resolution Using a Generative Adversarial Network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”</a:t>
            </a:r>
          </a:p>
          <a:p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demonstrate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use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of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GANs,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specifically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their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SRGAN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model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output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images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with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higher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sometimes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much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higher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pixel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resolution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.</a:t>
            </a:r>
            <a:endParaRPr lang="en-GB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1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papers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adressed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de-DE" sz="12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1. The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Paper was a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fellow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Founder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GANs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itself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introduced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vareitey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prevent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collapse</a:t>
            </a:r>
            <a:endParaRPr lang="de-DE" sz="12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2. Phillips Isola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his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colleques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introduced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ensure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sprecific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inter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de-DE" sz="12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works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prefictly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prevent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lang="de-DE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collapse</a:t>
            </a:r>
            <a:endParaRPr lang="de-D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2143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objetie</a:t>
            </a:r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was to use GANs for a simple use case scenario </a:t>
            </a:r>
          </a:p>
          <a:p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Faced to major problems</a:t>
            </a:r>
          </a:p>
          <a:p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slow training </a:t>
            </a:r>
          </a:p>
          <a:p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mode collapse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699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objetie</a:t>
            </a:r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 was to use GANs for a simple use case scenario </a:t>
            </a:r>
          </a:p>
          <a:p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Faced to major problems</a:t>
            </a:r>
          </a:p>
          <a:p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slow training </a:t>
            </a:r>
          </a:p>
          <a:p>
            <a:r>
              <a:rPr lang="en-GB" sz="1200" baseline="0" dirty="0">
                <a:latin typeface="Arial" panose="020B0604020202020204" pitchFamily="34" charset="0"/>
                <a:cs typeface="Arial" panose="020B0604020202020204" pitchFamily="34" charset="0"/>
              </a:rPr>
              <a:t>mode collapse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6249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Second </a:t>
            </a:r>
            <a:r>
              <a:rPr lang="en-GB" dirty="0" err="1"/>
              <a:t>szenerio</a:t>
            </a:r>
            <a:r>
              <a:rPr lang="en-GB" dirty="0"/>
              <a:t>: we are not loner in the past such we want to improve our processes in industry 4.0 in order to build a bridge</a:t>
            </a:r>
          </a:p>
          <a:p>
            <a:r>
              <a:rPr lang="en-GB" dirty="0"/>
              <a:t>- Backstep to motivation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14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the countless </a:t>
            </a:r>
            <a:r>
              <a:rPr lang="en-GB" sz="12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opportiones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, and the </a:t>
            </a:r>
            <a:r>
              <a:rPr lang="en-GB" sz="12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difficulits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in mind I asked myself if I can  ....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Can we generate real looking images?</a:t>
            </a:r>
          </a:p>
          <a:p>
            <a:r>
              <a:rPr lang="en-GB" sz="1200" b="0" dirty="0">
                <a:latin typeface="Arial" panose="020B0604020202020204" pitchFamily="34" charset="0"/>
                <a:cs typeface="Arial" panose="020B0604020202020204" pitchFamily="34" charset="0"/>
              </a:rPr>
              <a:t>Can we introduce enough inter-class variance for training?</a:t>
            </a:r>
          </a:p>
          <a:p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while using the </a:t>
            </a:r>
            <a:r>
              <a:rPr lang="en-GB" sz="12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foundamentals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GB" sz="1200" b="0" baseline="0" dirty="0" err="1">
                <a:latin typeface="Arial" panose="020B0604020202020204" pitchFamily="34" charset="0"/>
                <a:cs typeface="Arial" panose="020B0604020202020204" pitchFamily="34" charset="0"/>
              </a:rPr>
              <a:t>realted</a:t>
            </a:r>
            <a:r>
              <a:rPr lang="en-GB" sz="1200" b="0" baseline="0" dirty="0">
                <a:latin typeface="Arial" panose="020B0604020202020204" pitchFamily="34" charset="0"/>
                <a:cs typeface="Arial" panose="020B0604020202020204" pitchFamily="34" charset="0"/>
              </a:rPr>
              <a:t> work I have found</a:t>
            </a:r>
            <a:endParaRPr lang="en-GB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00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BDB97956-39C1-4F43-A936-8FD8AD01D7F9}"/>
              </a:ext>
            </a:extLst>
          </p:cNvPr>
          <p:cNvSpPr/>
          <p:nvPr userDrawn="1"/>
        </p:nvSpPr>
        <p:spPr>
          <a:xfrm>
            <a:off x="307180" y="1324800"/>
            <a:ext cx="8836819" cy="128798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9AED7EE-3A60-47A4-8062-9A053A0A295E}"/>
              </a:ext>
            </a:extLst>
          </p:cNvPr>
          <p:cNvSpPr/>
          <p:nvPr userDrawn="1"/>
        </p:nvSpPr>
        <p:spPr>
          <a:xfrm>
            <a:off x="307180" y="2648801"/>
            <a:ext cx="8836819" cy="3896462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>
            <a:extLst>
              <a:ext uri="{FF2B5EF4-FFF2-40B4-BE49-F238E27FC236}">
                <a16:creationId xmlns:a16="http://schemas.microsoft.com/office/drawing/2014/main" id="{FC413DA0-707D-4401-9E22-BF464591C1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1247" y="4154488"/>
            <a:ext cx="2352753" cy="2390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376364"/>
            <a:ext cx="8650814" cy="1189036"/>
          </a:xfrm>
          <a:prstGeom prst="rect">
            <a:avLst/>
          </a:prstGeom>
        </p:spPr>
        <p:txBody>
          <a:bodyPr lIns="0" rIns="0" bIns="0" anchor="b">
            <a:noAutofit/>
          </a:bodyPr>
          <a:lstStyle>
            <a:lvl1pPr algn="l">
              <a:lnSpc>
                <a:spcPts val="4200"/>
              </a:lnSpc>
              <a:defRPr sz="36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noProof="0" dirty="0" err="1"/>
              <a:t>Presentation</a:t>
            </a:r>
            <a:r>
              <a:rPr lang="de-DE" noProof="0" dirty="0"/>
              <a:t> title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88098" y="5032309"/>
            <a:ext cx="6303148" cy="1022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000"/>
              </a:lnSpc>
            </a:pP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Timo</a:t>
            </a:r>
            <a:b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and Data Analytics (MaD) Lab</a:t>
            </a:r>
            <a:b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Friedrich-Alexander-Universität Erlangen-Nürnberg (FAU)</a:t>
            </a:r>
            <a:b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27th, 2020</a:t>
            </a:r>
          </a:p>
        </p:txBody>
      </p:sp>
    </p:spTree>
    <p:extLst>
      <p:ext uri="{BB962C8B-B14F-4D97-AF65-F5344CB8AC3E}">
        <p14:creationId xmlns:p14="http://schemas.microsoft.com/office/powerpoint/2010/main" val="116831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D210ED6-7BD8-476F-845D-530A9C48CB2C}"/>
              </a:ext>
            </a:extLst>
          </p:cNvPr>
          <p:cNvSpPr/>
          <p:nvPr userDrawn="1"/>
        </p:nvSpPr>
        <p:spPr>
          <a:xfrm>
            <a:off x="304800" y="1326628"/>
            <a:ext cx="8839199" cy="2609578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505F863-2AD1-475D-A595-A2D9C6BDD746}"/>
              </a:ext>
            </a:extLst>
          </p:cNvPr>
          <p:cNvSpPr/>
          <p:nvPr userDrawn="1"/>
        </p:nvSpPr>
        <p:spPr>
          <a:xfrm>
            <a:off x="305999" y="3981450"/>
            <a:ext cx="8838000" cy="2563812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>
            <a:extLst>
              <a:ext uri="{FF2B5EF4-FFF2-40B4-BE49-F238E27FC236}">
                <a16:creationId xmlns:a16="http://schemas.microsoft.com/office/drawing/2014/main" id="{A6EFC62C-8833-49CF-8DAB-DA77A58BF1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66974" y="4637903"/>
            <a:ext cx="1877026" cy="1907360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2672522"/>
            <a:ext cx="8568000" cy="122479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algn="l">
              <a:lnSpc>
                <a:spcPts val="3400"/>
              </a:lnSpc>
              <a:defRPr sz="3200" b="1" cap="none">
                <a:solidFill>
                  <a:schemeClr val="bg1"/>
                </a:solidFill>
              </a:defRPr>
            </a:lvl1pPr>
          </a:lstStyle>
          <a:p>
            <a:r>
              <a:rPr lang="de-DE" noProof="0" dirty="0" err="1"/>
              <a:t>Section</a:t>
            </a:r>
            <a:r>
              <a:rPr lang="de-DE" noProof="0" dirty="0"/>
              <a:t> Header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4261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92F90AE-6AA1-4201-9B3C-7A7D1F7C5DE6}"/>
              </a:ext>
            </a:extLst>
          </p:cNvPr>
          <p:cNvSpPr/>
          <p:nvPr userDrawn="1"/>
        </p:nvSpPr>
        <p:spPr>
          <a:xfrm>
            <a:off x="307180" y="1326628"/>
            <a:ext cx="8836819" cy="128798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Bildplatzhalter 9">
            <a:extLst>
              <a:ext uri="{FF2B5EF4-FFF2-40B4-BE49-F238E27FC236}">
                <a16:creationId xmlns:a16="http://schemas.microsoft.com/office/drawing/2014/main" id="{A5723931-B555-4387-A4F4-70DA905D75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4325" y="2655094"/>
            <a:ext cx="8829675" cy="38901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Image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2E42E8-4F86-4153-9DF3-D44C13F82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0" y="1326628"/>
            <a:ext cx="7886700" cy="1225741"/>
          </a:xfrm>
          <a:prstGeom prst="rect">
            <a:avLst/>
          </a:prstGeom>
        </p:spPr>
        <p:txBody>
          <a:bodyPr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7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85E1F74-0685-481B-9716-B95908D3A4B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2440" y="1316535"/>
            <a:ext cx="8390410" cy="5219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/>
            </a:lvl1pPr>
            <a:lvl2pPr marL="1080000" indent="-540000">
              <a:buFontTx/>
              <a:buNone/>
              <a:defRPr sz="2400"/>
            </a:lvl2pPr>
            <a:lvl3pPr marL="1620000" indent="-540000">
              <a:buFontTx/>
              <a:buNone/>
              <a:defRPr sz="2000"/>
            </a:lvl3pPr>
            <a:lvl4pPr>
              <a:buFontTx/>
              <a:buNone/>
              <a:defRPr/>
            </a:lvl4pPr>
          </a:lstStyle>
          <a:p>
            <a:pPr lvl="0"/>
            <a:r>
              <a:rPr lang="en-US" noProof="0" dirty="0"/>
              <a:t>Click to edit</a:t>
            </a:r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D1A24937-3DB2-492F-835B-66159ED98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2440" y="76503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dirty="0"/>
              <a:t>Slide Header</a:t>
            </a:r>
          </a:p>
        </p:txBody>
      </p:sp>
    </p:spTree>
    <p:extLst>
      <p:ext uri="{BB962C8B-B14F-4D97-AF65-F5344CB8AC3E}">
        <p14:creationId xmlns:p14="http://schemas.microsoft.com/office/powerpoint/2010/main" val="3670541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D1A24937-3DB2-492F-835B-66159ED981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2440" y="76503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dirty="0"/>
              <a:t>Slide Header</a:t>
            </a:r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385E1F74-0685-481B-9716-B95908D3A4B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2440" y="1316535"/>
            <a:ext cx="3995057" cy="5219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/>
            </a:lvl1pPr>
            <a:lvl2pPr marL="1080000" indent="-540000">
              <a:buFontTx/>
              <a:buNone/>
              <a:defRPr sz="2400"/>
            </a:lvl2pPr>
            <a:lvl3pPr marL="1620000" indent="-540000">
              <a:buFontTx/>
              <a:buNone/>
              <a:defRPr sz="2000"/>
            </a:lvl3pPr>
            <a:lvl4pPr>
              <a:buFontTx/>
              <a:buNone/>
              <a:defRPr/>
            </a:lvl4pPr>
          </a:lstStyle>
          <a:p>
            <a:pPr lvl="0"/>
            <a:r>
              <a:rPr lang="en-US" noProof="0" dirty="0"/>
              <a:t>Click to edit</a:t>
            </a: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7AEAFF79-600B-4009-A1EC-681D906C6E1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1316535"/>
            <a:ext cx="4099560" cy="5219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1"/>
            </a:lvl1pPr>
            <a:lvl2pPr marL="1080000" indent="-540000">
              <a:buFontTx/>
              <a:buNone/>
              <a:defRPr sz="2400"/>
            </a:lvl2pPr>
            <a:lvl3pPr marL="1620000" indent="-540000">
              <a:buFontTx/>
              <a:buNone/>
              <a:defRPr sz="2000"/>
            </a:lvl3pPr>
            <a:lvl4pPr>
              <a:buFontTx/>
              <a:buNone/>
              <a:defRPr/>
            </a:lvl4pPr>
          </a:lstStyle>
          <a:p>
            <a:pPr lvl="0"/>
            <a:r>
              <a:rPr lang="en-US" noProof="0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07869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7C012D2B-5EE1-46F9-8BC0-53A2E492A2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2440" y="76503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dirty="0"/>
              <a:t>Slide Header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293056D-4C3F-46FD-91D4-CC08DE447B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46313" y="1859577"/>
            <a:ext cx="4868862" cy="3482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figure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6920323-E4FB-41A1-AC80-555F5F0F24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6313" y="5423515"/>
            <a:ext cx="4868862" cy="469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Figure description</a:t>
            </a:r>
          </a:p>
        </p:txBody>
      </p:sp>
    </p:spTree>
    <p:extLst>
      <p:ext uri="{BB962C8B-B14F-4D97-AF65-F5344CB8AC3E}">
        <p14:creationId xmlns:p14="http://schemas.microsoft.com/office/powerpoint/2010/main" val="213143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7C012D2B-5EE1-46F9-8BC0-53A2E492A2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72440" y="76503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 dirty="0"/>
              <a:t>Slide Header</a:t>
            </a:r>
          </a:p>
        </p:txBody>
      </p:sp>
    </p:spTree>
    <p:extLst>
      <p:ext uri="{BB962C8B-B14F-4D97-AF65-F5344CB8AC3E}">
        <p14:creationId xmlns:p14="http://schemas.microsoft.com/office/powerpoint/2010/main" val="3779680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007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F304FAA-B629-45BF-9057-07BB3556F8DE}"/>
              </a:ext>
            </a:extLst>
          </p:cNvPr>
          <p:cNvSpPr/>
          <p:nvPr userDrawn="1"/>
        </p:nvSpPr>
        <p:spPr>
          <a:xfrm>
            <a:off x="0" y="1325003"/>
            <a:ext cx="252000" cy="1289610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320DEA2-1401-43B1-9F3E-D8663BF288B4}"/>
              </a:ext>
            </a:extLst>
          </p:cNvPr>
          <p:cNvSpPr/>
          <p:nvPr userDrawn="1"/>
        </p:nvSpPr>
        <p:spPr>
          <a:xfrm>
            <a:off x="0" y="2650330"/>
            <a:ext cx="252000" cy="1288800"/>
          </a:xfrm>
          <a:prstGeom prst="rect">
            <a:avLst/>
          </a:prstGeom>
          <a:solidFill>
            <a:srgbClr val="0053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29BCDAA-1487-734F-926E-0163270144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62745" y="182003"/>
            <a:ext cx="4651513" cy="68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9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9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3366"/>
          </a:solidFill>
          <a:latin typeface="Arial"/>
          <a:ea typeface="+mj-ea"/>
          <a:cs typeface="Arial"/>
        </a:defRPr>
      </a:lvl1pPr>
    </p:titleStyle>
    <p:bodyStyle>
      <a:lvl1pPr marL="237600" indent="-277200" algn="l" defTabSz="457200" rtl="0" eaLnBrk="1" latinLnBrk="0" hangingPunct="1">
        <a:lnSpc>
          <a:spcPts val="2400"/>
        </a:lnSpc>
        <a:spcBef>
          <a:spcPts val="475"/>
        </a:spcBef>
        <a:buClr>
          <a:srgbClr val="003366"/>
        </a:buClr>
        <a:buFont typeface="Lucida Grande"/>
        <a:buChar char="●"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752400" indent="-277200" algn="l" defTabSz="457200" rtl="0" eaLnBrk="1" latinLnBrk="0" hangingPunct="1">
        <a:lnSpc>
          <a:spcPts val="2200"/>
        </a:lnSpc>
        <a:spcBef>
          <a:spcPts val="438"/>
        </a:spcBef>
        <a:buClr>
          <a:srgbClr val="003366"/>
        </a:buClr>
        <a:buSzPct val="80000"/>
        <a:buFont typeface="Lucida Grande"/>
        <a:buChar char="●"/>
        <a:defRPr sz="1800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12024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4436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16560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 userDrawn="1"/>
        </p:nvSpPr>
        <p:spPr>
          <a:xfrm>
            <a:off x="1221947" y="6600489"/>
            <a:ext cx="67567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rgbClr val="003366"/>
                </a:solidFill>
                <a:cs typeface="Arial" charset="0"/>
              </a:rPr>
              <a:t>|   Timo Bohnstedt   |   CS Faculty |   Automatic image recognition in upload filters – computing transparent decisions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F5D8595-5FE3-4050-A75E-1345D1FE53C6}"/>
              </a:ext>
            </a:extLst>
          </p:cNvPr>
          <p:cNvSpPr/>
          <p:nvPr userDrawn="1"/>
        </p:nvSpPr>
        <p:spPr>
          <a:xfrm>
            <a:off x="1" y="1985668"/>
            <a:ext cx="261937" cy="643233"/>
          </a:xfrm>
          <a:prstGeom prst="rect">
            <a:avLst/>
          </a:prstGeom>
          <a:solidFill>
            <a:srgbClr val="0053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982F0F-D753-4525-903C-4F72AD8E261E}"/>
              </a:ext>
            </a:extLst>
          </p:cNvPr>
          <p:cNvSpPr/>
          <p:nvPr userDrawn="1"/>
        </p:nvSpPr>
        <p:spPr>
          <a:xfrm>
            <a:off x="1" y="1316535"/>
            <a:ext cx="264318" cy="64323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 108">
            <a:extLst>
              <a:ext uri="{FF2B5EF4-FFF2-40B4-BE49-F238E27FC236}">
                <a16:creationId xmlns:a16="http://schemas.microsoft.com/office/drawing/2014/main" id="{6961E4B1-8962-4F79-BE87-A3294950583A}"/>
              </a:ext>
            </a:extLst>
          </p:cNvPr>
          <p:cNvSpPr/>
          <p:nvPr userDrawn="1"/>
        </p:nvSpPr>
        <p:spPr>
          <a:xfrm>
            <a:off x="295266" y="657389"/>
            <a:ext cx="8848733" cy="5924385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Datumsplatzhalter 117">
            <a:extLst>
              <a:ext uri="{FF2B5EF4-FFF2-40B4-BE49-F238E27FC236}">
                <a16:creationId xmlns:a16="http://schemas.microsoft.com/office/drawing/2014/main" id="{F786F75F-A09D-4715-9BF0-FA2BF4E3AC14}"/>
              </a:ext>
            </a:extLst>
          </p:cNvPr>
          <p:cNvSpPr txBox="1">
            <a:spLocks/>
          </p:cNvSpPr>
          <p:nvPr userDrawn="1"/>
        </p:nvSpPr>
        <p:spPr>
          <a:xfrm>
            <a:off x="472440" y="6631346"/>
            <a:ext cx="720000" cy="19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003865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de-DE" dirty="0"/>
              <a:t>19.07.2020</a:t>
            </a:r>
          </a:p>
        </p:txBody>
      </p:sp>
      <p:sp>
        <p:nvSpPr>
          <p:cNvPr id="19" name="Foliennummernplatzhalter 118">
            <a:extLst>
              <a:ext uri="{FF2B5EF4-FFF2-40B4-BE49-F238E27FC236}">
                <a16:creationId xmlns:a16="http://schemas.microsoft.com/office/drawing/2014/main" id="{523E2455-8B40-4E79-BE59-5779700585A1}"/>
              </a:ext>
            </a:extLst>
          </p:cNvPr>
          <p:cNvSpPr txBox="1">
            <a:spLocks/>
          </p:cNvSpPr>
          <p:nvPr userDrawn="1"/>
        </p:nvSpPr>
        <p:spPr>
          <a:xfrm>
            <a:off x="8272657" y="6627599"/>
            <a:ext cx="590193" cy="19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003865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6058708-2EB8-124B-B470-BC8134F8C18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93560" y="58279"/>
            <a:ext cx="3618985" cy="5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2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17" r:id="rId3"/>
    <p:sldLayoutId id="2147484022" r:id="rId4"/>
    <p:sldLayoutId id="2147484018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003366"/>
          </a:solidFill>
          <a:latin typeface="Arial"/>
          <a:ea typeface="+mj-ea"/>
          <a:cs typeface="Arial"/>
        </a:defRPr>
      </a:lvl1pPr>
    </p:titleStyle>
    <p:bodyStyle>
      <a:lvl1pPr marL="457200" indent="-457200" algn="l" defTabSz="457200" rtl="0" eaLnBrk="1" latinLnBrk="0" hangingPunct="1">
        <a:lnSpc>
          <a:spcPct val="100000"/>
        </a:lnSpc>
        <a:spcBef>
          <a:spcPts val="475"/>
        </a:spcBef>
        <a:buClr>
          <a:srgbClr val="003366"/>
        </a:buClr>
        <a:buFont typeface="Arial" panose="020B0604020202020204" pitchFamily="34" charset="0"/>
        <a:buChar char="•"/>
        <a:defRPr sz="2800" b="1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818100" indent="-342900" algn="l" defTabSz="457200" rtl="0" eaLnBrk="1" latinLnBrk="0" hangingPunct="1">
        <a:lnSpc>
          <a:spcPct val="100000"/>
        </a:lnSpc>
        <a:spcBef>
          <a:spcPts val="438"/>
        </a:spcBef>
        <a:buClr>
          <a:srgbClr val="003366"/>
        </a:buClr>
        <a:buSzPct val="80000"/>
        <a:buFont typeface="Arial" panose="020B0604020202020204" pitchFamily="34" charset="0"/>
        <a:buChar char="•"/>
        <a:defRPr sz="2400" b="1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1329300" indent="-34290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Arial" panose="020B0604020202020204" pitchFamily="34" charset="0"/>
        <a:buChar char="•"/>
        <a:defRPr sz="2200" b="1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2276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2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14400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2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lundberg/shap" TargetMode="External"/><Relationship Id="rId3" Type="http://schemas.openxmlformats.org/officeDocument/2006/relationships/hyperlink" Target="https://advox.globalvoices.org/2019/03/07/we-are-not-bots-in-berlin-thousands-protest-proposed-eu-regulation-on-internet-upload-filters/" TargetMode="External"/><Relationship Id="rId7" Type="http://schemas.openxmlformats.org/officeDocument/2006/relationships/hyperlink" Target="https://arxiv.org/pdf/1705.07874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gsys.uni-bamberg.de/theses/weitz/Masterarbeit_Weitz.pdf" TargetMode="External"/><Relationship Id="rId5" Type="http://schemas.openxmlformats.org/officeDocument/2006/relationships/hyperlink" Target="https://www.linkedin.com/pulse/explainable-ai-understanding-decisions-data-driven-deep-nisarg-dave/" TargetMode="External"/><Relationship Id="rId4" Type="http://schemas.openxmlformats.org/officeDocument/2006/relationships/hyperlink" Target="https://juliareda.eu/eu-copyright-reform/censorship-machin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905ED-4446-45E2-9EE0-DF589A01B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097" y="1345442"/>
            <a:ext cx="8650814" cy="11890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Automatic image recognition in upload filters - computing of transparent decisions (</a:t>
            </a:r>
            <a:r>
              <a:rPr lang="en-US" sz="2400" dirty="0" err="1"/>
              <a:t>XAI</a:t>
            </a:r>
            <a:r>
              <a:rPr lang="en-US" sz="2400" dirty="0"/>
              <a:t>), with the help of Deep Learning methods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9BC526-9C12-4864-97C5-6318BC36E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097" y="4174435"/>
            <a:ext cx="6386835" cy="1880540"/>
          </a:xfrm>
        </p:spPr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Timo Bohnstedt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Assessor : Prof.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Alfred Holl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Supervisor: Prof.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Gallwitz</a:t>
            </a:r>
            <a:b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Faculty of Computer Science</a:t>
            </a:r>
            <a:b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Technische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Hochschule </a:t>
            </a: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Nürnberg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Georg Simon OHM</a:t>
            </a:r>
            <a:b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July 19th,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65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47F34-7FCF-8E47-A564-0CD59091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47991"/>
            <a:ext cx="8135937" cy="360362"/>
          </a:xfrm>
        </p:spPr>
        <p:txBody>
          <a:bodyPr/>
          <a:lstStyle/>
          <a:p>
            <a:r>
              <a:rPr lang="en-GB" dirty="0"/>
              <a:t>Functional Specifications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51484C6-A2AB-A246-ADCE-0FB660AD261F}"/>
              </a:ext>
            </a:extLst>
          </p:cNvPr>
          <p:cNvSpPr txBox="1"/>
          <p:nvPr/>
        </p:nvSpPr>
        <p:spPr>
          <a:xfrm>
            <a:off x="1329851" y="5879176"/>
            <a:ext cx="6500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How data gets processed within the prototype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45CDD17-F8BF-A04D-B377-C7C6A92007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" t="3473" r="846" b="4665"/>
          <a:stretch/>
        </p:blipFill>
        <p:spPr>
          <a:xfrm>
            <a:off x="1278540" y="1291349"/>
            <a:ext cx="6862055" cy="450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4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D36F8-DD65-6A41-89A6-28E116B8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IT Specifications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29A526C-18BB-E34A-AED8-8F19A6681282}"/>
              </a:ext>
            </a:extLst>
          </p:cNvPr>
          <p:cNvSpPr txBox="1"/>
          <p:nvPr/>
        </p:nvSpPr>
        <p:spPr>
          <a:xfrm>
            <a:off x="1631207" y="5430870"/>
            <a:ext cx="623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Which technologies are used within the prototype implementation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21230-2F47-7A46-949D-6217C307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31" y="1194012"/>
            <a:ext cx="5175521" cy="44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6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E8546F-D09C-47A0-851C-1E630F23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65" y="790076"/>
            <a:ext cx="8135937" cy="360362"/>
          </a:xfrm>
        </p:spPr>
        <p:txBody>
          <a:bodyPr/>
          <a:lstStyle/>
          <a:p>
            <a:r>
              <a:rPr lang="en-US" dirty="0"/>
              <a:t>Generalization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FBB57CC-03B5-D145-82CC-61BFA6F51B25}"/>
              </a:ext>
            </a:extLst>
          </p:cNvPr>
          <p:cNvSpPr/>
          <p:nvPr/>
        </p:nvSpPr>
        <p:spPr>
          <a:xfrm>
            <a:off x="1311966" y="3845024"/>
            <a:ext cx="1715210" cy="21638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25CF313-8ADA-5441-962C-83C9396C078C}"/>
              </a:ext>
            </a:extLst>
          </p:cNvPr>
          <p:cNvSpPr/>
          <p:nvPr/>
        </p:nvSpPr>
        <p:spPr>
          <a:xfrm>
            <a:off x="3109528" y="3060035"/>
            <a:ext cx="523461" cy="13403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BDBC9A7-0110-6C47-8D6E-86702F00B89B}"/>
              </a:ext>
            </a:extLst>
          </p:cNvPr>
          <p:cNvSpPr/>
          <p:nvPr/>
        </p:nvSpPr>
        <p:spPr>
          <a:xfrm>
            <a:off x="3632989" y="3844516"/>
            <a:ext cx="1554291" cy="19542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79CC819-C737-5645-9A9C-46F01E665BF0}"/>
              </a:ext>
            </a:extLst>
          </p:cNvPr>
          <p:cNvSpPr txBox="1"/>
          <p:nvPr/>
        </p:nvSpPr>
        <p:spPr>
          <a:xfrm>
            <a:off x="1932875" y="1936562"/>
            <a:ext cx="5278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Difficult because of the assumptions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917108A-8EBA-0841-B553-DA2643AF1937}"/>
              </a:ext>
            </a:extLst>
          </p:cNvPr>
          <p:cNvSpPr txBox="1"/>
          <p:nvPr/>
        </p:nvSpPr>
        <p:spPr>
          <a:xfrm>
            <a:off x="1280625" y="3257059"/>
            <a:ext cx="6763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Deep Learning and </a:t>
            </a:r>
            <a:r>
              <a:rPr lang="en-GB" dirty="0" err="1"/>
              <a:t>XAI</a:t>
            </a:r>
            <a:r>
              <a:rPr lang="en-GB" dirty="0"/>
              <a:t> are difficult to </a:t>
            </a:r>
          </a:p>
          <a:p>
            <a:pPr algn="ctr"/>
            <a:r>
              <a:rPr lang="en-GB" dirty="0"/>
              <a:t>implement in real-world upload filter applications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8DEA9FD-EC01-6748-BB8E-3BF3C011A86A}"/>
              </a:ext>
            </a:extLst>
          </p:cNvPr>
          <p:cNvSpPr txBox="1"/>
          <p:nvPr/>
        </p:nvSpPr>
        <p:spPr>
          <a:xfrm>
            <a:off x="342204" y="4945328"/>
            <a:ext cx="8459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More research has to be done in order to make </a:t>
            </a:r>
            <a:r>
              <a:rPr lang="en-GB" dirty="0" err="1"/>
              <a:t>XAI</a:t>
            </a:r>
            <a:r>
              <a:rPr lang="en-GB" dirty="0"/>
              <a:t> applicable in upload filters</a:t>
            </a:r>
          </a:p>
        </p:txBody>
      </p:sp>
      <p:sp>
        <p:nvSpPr>
          <p:cNvPr id="7" name="Pfeil nach unten 6">
            <a:extLst>
              <a:ext uri="{FF2B5EF4-FFF2-40B4-BE49-F238E27FC236}">
                <a16:creationId xmlns:a16="http://schemas.microsoft.com/office/drawing/2014/main" id="{D186CC28-40E7-DA4C-94AF-1B3922AA1067}"/>
              </a:ext>
            </a:extLst>
          </p:cNvPr>
          <p:cNvSpPr/>
          <p:nvPr/>
        </p:nvSpPr>
        <p:spPr>
          <a:xfrm>
            <a:off x="4473612" y="2521517"/>
            <a:ext cx="196769" cy="651332"/>
          </a:xfrm>
          <a:prstGeom prst="downArrow">
            <a:avLst/>
          </a:prstGeom>
          <a:solidFill>
            <a:srgbClr val="0053A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D12D972C-55CF-D748-AB10-8E6EFF6A563E}"/>
              </a:ext>
            </a:extLst>
          </p:cNvPr>
          <p:cNvSpPr/>
          <p:nvPr/>
        </p:nvSpPr>
        <p:spPr>
          <a:xfrm>
            <a:off x="4473615" y="4146138"/>
            <a:ext cx="196769" cy="616886"/>
          </a:xfrm>
          <a:prstGeom prst="downArrow">
            <a:avLst/>
          </a:prstGeom>
          <a:solidFill>
            <a:srgbClr val="0053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79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47F34-7FCF-8E47-A564-0CD59091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47991"/>
            <a:ext cx="8135937" cy="360362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4B684C-3350-DF49-9513-DE8C8F9B0004}"/>
              </a:ext>
            </a:extLst>
          </p:cNvPr>
          <p:cNvSpPr txBox="1"/>
          <p:nvPr/>
        </p:nvSpPr>
        <p:spPr>
          <a:xfrm>
            <a:off x="1222942" y="3198167"/>
            <a:ext cx="494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 </a:t>
            </a:r>
            <a:r>
              <a:rPr lang="en-GB" sz="1900" dirty="0"/>
              <a:t>🟢</a:t>
            </a:r>
            <a:r>
              <a:rPr lang="en-GB" dirty="0"/>
              <a:t> Ability to calculate SHAP values</a:t>
            </a:r>
            <a:endParaRPr lang="en-GB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F554E0-5908-8648-8410-0782A0562D18}"/>
              </a:ext>
            </a:extLst>
          </p:cNvPr>
          <p:cNvSpPr txBox="1"/>
          <p:nvPr/>
        </p:nvSpPr>
        <p:spPr>
          <a:xfrm>
            <a:off x="1190574" y="4315501"/>
            <a:ext cx="51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/>
              <a:t>🟢</a:t>
            </a:r>
            <a:r>
              <a:rPr lang="en-GB" dirty="0"/>
              <a:t> Ability to visualize SHAP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E983965-26A6-644C-AAAD-30149EF96EBB}"/>
              </a:ext>
            </a:extLst>
          </p:cNvPr>
          <p:cNvSpPr txBox="1"/>
          <p:nvPr/>
        </p:nvSpPr>
        <p:spPr>
          <a:xfrm>
            <a:off x="1357115" y="2045642"/>
            <a:ext cx="2685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900" dirty="0"/>
              <a:t>🟢 </a:t>
            </a:r>
            <a:r>
              <a:rPr lang="en-GB" dirty="0"/>
              <a:t>Ability to predict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8643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F5F4F7C-6B8A-4D6B-8AEA-A87CA752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attention!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2B1A182-BCF1-F94F-A9AF-DA0D245D3F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A135DB7-520B-0044-85AB-C5BD13254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05" b="6870"/>
          <a:stretch/>
        </p:blipFill>
        <p:spPr>
          <a:xfrm>
            <a:off x="314325" y="2674802"/>
            <a:ext cx="8829674" cy="38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1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68BD502-91F1-8D4F-A226-DE1E411B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Sources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4352294-7F4C-9040-ACD5-64B9E63E215A}"/>
              </a:ext>
            </a:extLst>
          </p:cNvPr>
          <p:cNvSpPr txBox="1"/>
          <p:nvPr/>
        </p:nvSpPr>
        <p:spPr>
          <a:xfrm>
            <a:off x="418114" y="2777465"/>
            <a:ext cx="7886700" cy="175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700" dirty="0">
                <a:latin typeface="Arial" panose="020B0604020202020204" pitchFamily="34" charset="0"/>
                <a:cs typeface="Arial" panose="020B0604020202020204" pitchFamily="34" charset="0"/>
              </a:rPr>
              <a:t>Figure 1: </a:t>
            </a:r>
            <a:r>
              <a:rPr lang="en-GB" sz="7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Photo by Tim </a:t>
            </a:r>
            <a:r>
              <a:rPr lang="en-GB" sz="700" dirty="0" err="1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Lüdeman</a:t>
            </a:r>
            <a:r>
              <a:rPr lang="en-GB" sz="7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2019, </a:t>
            </a:r>
            <a:r>
              <a:rPr lang="en-GB" sz="700" dirty="0">
                <a:solidFill>
                  <a:prstClr val="black"/>
                </a:solidFill>
              </a:rPr>
              <a:t>retrieved</a:t>
            </a:r>
            <a:r>
              <a:rPr lang="en-GB" sz="7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from </a:t>
            </a:r>
            <a:r>
              <a:rPr lang="en-GB" sz="700" dirty="0">
                <a:hlinkClick r:id="rId3"/>
              </a:rPr>
              <a:t>https://advox.globalvoices.org/2019/03/07/we-are-not-bots-in-berlin-thousands-protest-proposed-eu-regulation-on-internet-upload-filters/</a:t>
            </a:r>
            <a:endParaRPr lang="en-GB" sz="700" dirty="0"/>
          </a:p>
          <a:p>
            <a:pPr>
              <a:lnSpc>
                <a:spcPct val="150000"/>
              </a:lnSpc>
            </a:pPr>
            <a:r>
              <a:rPr lang="en-GB" sz="7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Figure 2: Photo by Julia Reda, 2019, </a:t>
            </a:r>
            <a:r>
              <a:rPr lang="en-GB" sz="700" dirty="0"/>
              <a:t>retrieved from </a:t>
            </a:r>
            <a:r>
              <a:rPr lang="de-DE" sz="700" dirty="0">
                <a:hlinkClick r:id="rId4"/>
              </a:rPr>
              <a:t>https://juliareda.eu/eu-copyright-reform/censorship-machines/</a:t>
            </a:r>
            <a:endParaRPr lang="en-GB" sz="7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GB" sz="7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Figure 3: Photo by </a:t>
            </a:r>
            <a:r>
              <a:rPr lang="en-GB" sz="700" dirty="0" err="1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Nisarg</a:t>
            </a:r>
            <a:r>
              <a:rPr lang="en-GB" sz="7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Dave, 2019, retrieved from </a:t>
            </a:r>
            <a:r>
              <a:rPr lang="de-DE" sz="700" dirty="0">
                <a:hlinkClick r:id="rId5"/>
              </a:rPr>
              <a:t>https://www.linkedin.com/pulse/explainable-ai-understanding-decisions-data-driven-deep-nisarg-dave/</a:t>
            </a:r>
            <a:endParaRPr lang="en-GB" sz="7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GB" sz="7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Figure 4: Katharina Weitz in their 2019 paper titled </a:t>
            </a:r>
            <a:r>
              <a:rPr lang="en-GB" sz="7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  <a:hlinkClick r:id="rId6"/>
              </a:rPr>
              <a:t>"Applying Explainable Artificial Intelligence for Deep Learning Networks to Decode Facial Expressions of Pain and Emotions"</a:t>
            </a:r>
            <a:endParaRPr lang="en-GB" sz="700" dirty="0"/>
          </a:p>
          <a:p>
            <a:pPr>
              <a:lnSpc>
                <a:spcPct val="150000"/>
              </a:lnSpc>
            </a:pPr>
            <a:r>
              <a:rPr lang="en-GB" sz="700" dirty="0"/>
              <a:t>Figure 5: Scott Lundeberg, et al. in their 2017 paper titled </a:t>
            </a:r>
            <a:r>
              <a:rPr lang="en-GB" sz="700" dirty="0">
                <a:hlinkClick r:id="rId7"/>
              </a:rPr>
              <a:t>"A Unified Approach to Interpreting Model Predictions"</a:t>
            </a:r>
            <a:endParaRPr lang="en-GB" sz="700" dirty="0"/>
          </a:p>
          <a:p>
            <a:pPr>
              <a:lnSpc>
                <a:spcPct val="150000"/>
              </a:lnSpc>
            </a:pPr>
            <a:r>
              <a:rPr lang="en-GB" sz="700" dirty="0"/>
              <a:t>Figure 6: Created by Timo Bohnstedt Jan 2020</a:t>
            </a:r>
          </a:p>
          <a:p>
            <a:pPr>
              <a:lnSpc>
                <a:spcPct val="150000"/>
              </a:lnSpc>
            </a:pPr>
            <a:r>
              <a:rPr lang="en-GB" sz="700" dirty="0"/>
              <a:t>Figure 7: Scott Lundeberg, et al. in their 2017 paper titled </a:t>
            </a:r>
            <a:r>
              <a:rPr lang="en-GB" sz="700" dirty="0">
                <a:hlinkClick r:id="rId7"/>
              </a:rPr>
              <a:t>"A Unified Approach to Interpreting Model Predictions"</a:t>
            </a:r>
            <a:r>
              <a:rPr lang="en-GB" sz="700" dirty="0"/>
              <a:t> retrieved form </a:t>
            </a:r>
            <a:r>
              <a:rPr lang="de-DE" sz="700" dirty="0">
                <a:hlinkClick r:id="rId8"/>
              </a:rPr>
              <a:t>https://github.com/slundberg/shap</a:t>
            </a:r>
            <a:endParaRPr lang="en-GB" sz="700" dirty="0"/>
          </a:p>
          <a:p>
            <a:pPr>
              <a:lnSpc>
                <a:spcPct val="150000"/>
              </a:lnSpc>
            </a:pPr>
            <a:r>
              <a:rPr lang="en-GB" sz="700" dirty="0"/>
              <a:t>Figure 8: Created by Timo Bohnstedt June 2020</a:t>
            </a:r>
          </a:p>
          <a:p>
            <a:pPr>
              <a:lnSpc>
                <a:spcPct val="150000"/>
              </a:lnSpc>
            </a:pPr>
            <a:r>
              <a:rPr lang="en-GB" sz="700" dirty="0"/>
              <a:t>Figure 9: Created by Timo Bohnstedt June 2020</a:t>
            </a:r>
          </a:p>
          <a:p>
            <a:pPr>
              <a:lnSpc>
                <a:spcPct val="150000"/>
              </a:lnSpc>
            </a:pPr>
            <a:r>
              <a:rPr lang="en-GB" sz="700" dirty="0"/>
              <a:t>Figure 10: Created by Timo Bohnstedt June 2020</a:t>
            </a:r>
          </a:p>
        </p:txBody>
      </p:sp>
    </p:spTree>
    <p:extLst>
      <p:ext uri="{BB962C8B-B14F-4D97-AF65-F5344CB8AC3E}">
        <p14:creationId xmlns:p14="http://schemas.microsoft.com/office/powerpoint/2010/main" val="248172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74231-AC1B-1248-990D-62AE6017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ED8B066-7C93-C64F-8CB3-22B31C0C34A6}"/>
              </a:ext>
            </a:extLst>
          </p:cNvPr>
          <p:cNvSpPr txBox="1"/>
          <p:nvPr/>
        </p:nvSpPr>
        <p:spPr>
          <a:xfrm>
            <a:off x="728853" y="5511714"/>
            <a:ext cx="769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Copyright law reform: Germany considers upload filters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74F450A-FE08-4640-BB37-DF691353A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473" y="1514164"/>
            <a:ext cx="6808304" cy="382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9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74231-AC1B-1248-990D-62AE6017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ED8B066-7C93-C64F-8CB3-22B31C0C34A6}"/>
              </a:ext>
            </a:extLst>
          </p:cNvPr>
          <p:cNvSpPr txBox="1"/>
          <p:nvPr/>
        </p:nvSpPr>
        <p:spPr>
          <a:xfrm>
            <a:off x="1171263" y="5142381"/>
            <a:ext cx="684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Sharehosters</a:t>
            </a:r>
            <a:r>
              <a:rPr lang="en-GB" dirty="0"/>
              <a:t> would need to start monitoring all user behaviour consequences which could harm the business of small content creators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774997-FC93-CE4D-97D8-0ED633676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47" y="1858617"/>
            <a:ext cx="7316303" cy="31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7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74231-AC1B-1248-990D-62AE6017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ED8B066-7C93-C64F-8CB3-22B31C0C34A6}"/>
              </a:ext>
            </a:extLst>
          </p:cNvPr>
          <p:cNvSpPr txBox="1"/>
          <p:nvPr/>
        </p:nvSpPr>
        <p:spPr>
          <a:xfrm>
            <a:off x="1623199" y="5135472"/>
            <a:ext cx="5917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Explainable artificial intelligence could help to make upload filter technology like deep learning more transparent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32304D-EC08-2241-A908-CE9A31BA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96" y="1683386"/>
            <a:ext cx="6226175" cy="35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4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DE6C77-838B-3B4E-AD4B-8C6F104A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87" y="765030"/>
            <a:ext cx="8135937" cy="360362"/>
          </a:xfrm>
        </p:spPr>
        <p:txBody>
          <a:bodyPr/>
          <a:lstStyle/>
          <a:p>
            <a:r>
              <a:rPr lang="en-GB" dirty="0"/>
              <a:t>Related Work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6DC9B89-F2F3-AD49-BC8C-BC5042D54111}"/>
              </a:ext>
            </a:extLst>
          </p:cNvPr>
          <p:cNvSpPr/>
          <p:nvPr/>
        </p:nvSpPr>
        <p:spPr>
          <a:xfrm>
            <a:off x="4572000" y="5566059"/>
            <a:ext cx="3751731" cy="244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78A501C-24DF-D748-911A-EC8FBDD6063B}"/>
              </a:ext>
            </a:extLst>
          </p:cNvPr>
          <p:cNvSpPr txBox="1"/>
          <p:nvPr/>
        </p:nvSpPr>
        <p:spPr>
          <a:xfrm>
            <a:off x="417267" y="242131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999A7E-D431-FB43-955C-F9D7DD382978}"/>
              </a:ext>
            </a:extLst>
          </p:cNvPr>
          <p:cNvSpPr txBox="1"/>
          <p:nvPr/>
        </p:nvSpPr>
        <p:spPr>
          <a:xfrm>
            <a:off x="317960" y="5503217"/>
            <a:ext cx="436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XAI</a:t>
            </a:r>
            <a:r>
              <a:rPr lang="en-GB" dirty="0"/>
              <a:t> within the medical filed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5C531CA-49C2-0844-8F2D-557A915DF4F9}"/>
              </a:ext>
            </a:extLst>
          </p:cNvPr>
          <p:cNvSpPr txBox="1"/>
          <p:nvPr/>
        </p:nvSpPr>
        <p:spPr>
          <a:xfrm>
            <a:off x="4907641" y="5514020"/>
            <a:ext cx="415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Make predictions transparent</a:t>
            </a:r>
          </a:p>
        </p:txBody>
      </p:sp>
      <p:sp>
        <p:nvSpPr>
          <p:cNvPr id="12" name="Pfeil nach unten 11">
            <a:extLst>
              <a:ext uri="{FF2B5EF4-FFF2-40B4-BE49-F238E27FC236}">
                <a16:creationId xmlns:a16="http://schemas.microsoft.com/office/drawing/2014/main" id="{00162493-A13D-064C-A448-8A210B53D423}"/>
              </a:ext>
            </a:extLst>
          </p:cNvPr>
          <p:cNvSpPr/>
          <p:nvPr/>
        </p:nvSpPr>
        <p:spPr>
          <a:xfrm rot="16200000">
            <a:off x="4538352" y="5489354"/>
            <a:ext cx="196769" cy="489388"/>
          </a:xfrm>
          <a:prstGeom prst="downArrow">
            <a:avLst/>
          </a:prstGeom>
          <a:solidFill>
            <a:srgbClr val="0053A8"/>
          </a:solidFill>
          <a:ln>
            <a:solidFill>
              <a:srgbClr val="0053A7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532482D-C142-1F45-974C-54D5AA32CB8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40570" y="2129035"/>
            <a:ext cx="3721038" cy="22731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7415E6F-40E8-0B42-8215-3F81A3175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71" y="2656799"/>
            <a:ext cx="4015400" cy="18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74231-AC1B-1248-990D-62AE6017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and Theory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21C0AD-8999-F947-8B6E-1347C7A8F9E6}"/>
              </a:ext>
            </a:extLst>
          </p:cNvPr>
          <p:cNvSpPr txBox="1"/>
          <p:nvPr/>
        </p:nvSpPr>
        <p:spPr>
          <a:xfrm>
            <a:off x="4167398" y="219294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473DF8-AF35-3E46-B6C5-8D4D24AC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338" y="1354075"/>
            <a:ext cx="5455324" cy="414985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3388390-B589-274C-9129-47B30E24D3BE}"/>
              </a:ext>
            </a:extLst>
          </p:cNvPr>
          <p:cNvSpPr txBox="1"/>
          <p:nvPr/>
        </p:nvSpPr>
        <p:spPr>
          <a:xfrm>
            <a:off x="936273" y="5734050"/>
            <a:ext cx="7271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 deep learning application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3048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74231-AC1B-1248-990D-62AE6017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and Theory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621C0AD-8999-F947-8B6E-1347C7A8F9E6}"/>
              </a:ext>
            </a:extLst>
          </p:cNvPr>
          <p:cNvSpPr txBox="1"/>
          <p:nvPr/>
        </p:nvSpPr>
        <p:spPr>
          <a:xfrm>
            <a:off x="4167398" y="219294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6D0313-5F84-7441-AE46-346C0F375DCF}"/>
              </a:ext>
            </a:extLst>
          </p:cNvPr>
          <p:cNvSpPr txBox="1"/>
          <p:nvPr/>
        </p:nvSpPr>
        <p:spPr>
          <a:xfrm>
            <a:off x="3333919" y="336628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3388390-B589-274C-9129-47B30E24D3BE}"/>
              </a:ext>
            </a:extLst>
          </p:cNvPr>
          <p:cNvSpPr txBox="1"/>
          <p:nvPr/>
        </p:nvSpPr>
        <p:spPr>
          <a:xfrm>
            <a:off x="706631" y="5123401"/>
            <a:ext cx="7730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Implementation of Shapley values and integrated gradients as a method which could make deep learning more transparent by investigation the future importance</a:t>
            </a:r>
          </a:p>
        </p:txBody>
      </p:sp>
      <p:pic>
        <p:nvPicPr>
          <p:cNvPr id="4" name="Grafik 3" descr="Ein Bild, das Elektronik, Tastatur, groß, dunkel enthält.&#10;&#10;Automatisch generierte Beschreibung">
            <a:extLst>
              <a:ext uri="{FF2B5EF4-FFF2-40B4-BE49-F238E27FC236}">
                <a16:creationId xmlns:a16="http://schemas.microsoft.com/office/drawing/2014/main" id="{E64DC82C-9E2E-2441-B734-16176E6B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2" y="1973313"/>
            <a:ext cx="8188048" cy="293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47F34-7FCF-8E47-A564-0CD59091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47991"/>
            <a:ext cx="8135937" cy="360362"/>
          </a:xfrm>
        </p:spPr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44B684C-3350-DF49-9513-DE8C8F9B0004}"/>
              </a:ext>
            </a:extLst>
          </p:cNvPr>
          <p:cNvSpPr txBox="1"/>
          <p:nvPr/>
        </p:nvSpPr>
        <p:spPr>
          <a:xfrm>
            <a:off x="1231034" y="3213763"/>
            <a:ext cx="494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 </a:t>
            </a:r>
            <a:r>
              <a:rPr lang="en-GB" sz="1900" dirty="0"/>
              <a:t>🔴</a:t>
            </a:r>
            <a:r>
              <a:rPr lang="en-GB" dirty="0"/>
              <a:t> Ability to calculate SHAP values</a:t>
            </a:r>
            <a:endParaRPr lang="en-GB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F554E0-5908-8648-8410-0782A0562D18}"/>
              </a:ext>
            </a:extLst>
          </p:cNvPr>
          <p:cNvSpPr txBox="1"/>
          <p:nvPr/>
        </p:nvSpPr>
        <p:spPr>
          <a:xfrm>
            <a:off x="1190574" y="4315501"/>
            <a:ext cx="51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/>
              <a:t>🔴</a:t>
            </a:r>
            <a:r>
              <a:rPr lang="en-GB" dirty="0"/>
              <a:t> Ability to visualize SHAP values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E983965-26A6-644C-AAAD-30149EF96EBB}"/>
              </a:ext>
            </a:extLst>
          </p:cNvPr>
          <p:cNvSpPr txBox="1"/>
          <p:nvPr/>
        </p:nvSpPr>
        <p:spPr>
          <a:xfrm>
            <a:off x="1365131" y="2045642"/>
            <a:ext cx="266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900" dirty="0"/>
              <a:t>🔴 </a:t>
            </a:r>
            <a:r>
              <a:rPr lang="en-GB" dirty="0"/>
              <a:t>Ability to predict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1064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47F34-7FCF-8E47-A564-0CD59091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747991"/>
            <a:ext cx="8135937" cy="360362"/>
          </a:xfrm>
        </p:spPr>
        <p:txBody>
          <a:bodyPr/>
          <a:lstStyle/>
          <a:p>
            <a:r>
              <a:rPr lang="en-GB" dirty="0"/>
              <a:t>Requirements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8DFBA5-C8B4-F44A-AAC5-6645EE3C0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12" y="1268651"/>
            <a:ext cx="7042175" cy="432069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51484C6-A2AB-A246-ADCE-0FB660AD261F}"/>
              </a:ext>
            </a:extLst>
          </p:cNvPr>
          <p:cNvSpPr txBox="1"/>
          <p:nvPr/>
        </p:nvSpPr>
        <p:spPr>
          <a:xfrm>
            <a:off x="2280904" y="5589348"/>
            <a:ext cx="4598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 prototype to apply methods of </a:t>
            </a:r>
          </a:p>
          <a:p>
            <a:pPr algn="ctr"/>
            <a:r>
              <a:rPr lang="en-GB" dirty="0"/>
              <a:t>transparent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588637574"/>
      </p:ext>
    </p:extLst>
  </p:cSld>
  <p:clrMapOvr>
    <a:masterClrMapping/>
  </p:clrMapOvr>
</p:sld>
</file>

<file path=ppt/theme/theme1.xml><?xml version="1.0" encoding="utf-8"?>
<a:theme xmlns:a="http://schemas.openxmlformats.org/drawingml/2006/main" name="MaD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D_Template_2019.pptx" id="{77266411-39C9-438E-8017-DEDD669E67B2}" vid="{D7176C11-B72A-45D3-8F80-7AFE40573CED}"/>
    </a:ext>
  </a:extLst>
</a:theme>
</file>

<file path=ppt/theme/theme2.xml><?xml version="1.0" encoding="utf-8"?>
<a:theme xmlns:a="http://schemas.openxmlformats.org/drawingml/2006/main" name="MaD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aD_Template_2019.pptx" id="{77266411-39C9-438E-8017-DEDD669E67B2}" vid="{DE169F39-F9A3-41CE-A569-D0977F006CBD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Macintosh PowerPoint</Application>
  <PresentationFormat>Bildschirmpräsentation (4:3)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Helvetica Neue</vt:lpstr>
      <vt:lpstr>Lucida Grande</vt:lpstr>
      <vt:lpstr>MaD Title</vt:lpstr>
      <vt:lpstr>MaD Content</vt:lpstr>
      <vt:lpstr>Automatic image recognition in upload filters - computing of transparent decisions (XAI), with the help of Deep Learning methods</vt:lpstr>
      <vt:lpstr>Introduction</vt:lpstr>
      <vt:lpstr>Introduction</vt:lpstr>
      <vt:lpstr>Introduction</vt:lpstr>
      <vt:lpstr>Related Work</vt:lpstr>
      <vt:lpstr>Background and Theory</vt:lpstr>
      <vt:lpstr>Background and Theory</vt:lpstr>
      <vt:lpstr>Requirements</vt:lpstr>
      <vt:lpstr>Requirements</vt:lpstr>
      <vt:lpstr>Functional Specifications</vt:lpstr>
      <vt:lpstr>IT Specifications</vt:lpstr>
      <vt:lpstr>Generalization </vt:lpstr>
      <vt:lpstr>Conclusion</vt:lpstr>
      <vt:lpstr>Thanks for your attention!</vt:lpstr>
      <vt:lpstr>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Increasing stability for GAN training using past exploration</dc:title>
  <dc:creator>Timo Bohnstedt</dc:creator>
  <cp:lastModifiedBy>Timo Bohnstedt</cp:lastModifiedBy>
  <cp:revision>185</cp:revision>
  <dcterms:created xsi:type="dcterms:W3CDTF">2020-05-25T17:00:51Z</dcterms:created>
  <dcterms:modified xsi:type="dcterms:W3CDTF">2020-07-17T14:36:50Z</dcterms:modified>
</cp:coreProperties>
</file>